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9" r:id="rId3"/>
    <p:sldId id="270" r:id="rId4"/>
    <p:sldId id="268" r:id="rId5"/>
    <p:sldId id="260" r:id="rId6"/>
    <p:sldId id="261" r:id="rId7"/>
    <p:sldId id="258" r:id="rId8"/>
    <p:sldId id="264" r:id="rId9"/>
    <p:sldId id="262" r:id="rId10"/>
    <p:sldId id="263" r:id="rId11"/>
    <p:sldId id="271" r:id="rId12"/>
    <p:sldId id="265" r:id="rId13"/>
    <p:sldId id="272" r:id="rId14"/>
    <p:sldId id="266" r:id="rId15"/>
    <p:sldId id="267" r:id="rId16"/>
    <p:sldId id="274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7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275" r:id="rId37"/>
    <p:sldId id="276" r:id="rId38"/>
    <p:sldId id="304" r:id="rId39"/>
    <p:sldId id="277" r:id="rId40"/>
    <p:sldId id="278" r:id="rId41"/>
    <p:sldId id="279" r:id="rId42"/>
    <p:sldId id="305" r:id="rId43"/>
    <p:sldId id="280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5"/>
    <p:restoredTop sz="94681"/>
  </p:normalViewPr>
  <p:slideViewPr>
    <p:cSldViewPr snapToGrid="0" snapToObjects="1">
      <p:cViewPr varScale="1">
        <p:scale>
          <a:sx n="78" d="100"/>
          <a:sy n="78" d="100"/>
        </p:scale>
        <p:origin x="176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87B13-EF47-0742-9BDF-FA21E1FED87C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DED84-C9B0-F240-B9E7-2E9DF356F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DED84-C9B0-F240-B9E7-2E9DF356FA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7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DED84-C9B0-F240-B9E7-2E9DF356FA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4146-B56B-764D-B21E-68C51DB5E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45F7D-1C43-3243-A142-D1D085ACD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D7743-D066-6A46-9A59-343F1D4B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45A44-1D40-634A-8716-1347BF9C4FC0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AE476-09B8-C640-B997-76E55C79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E84F-7B3D-F346-B6B0-889B9AAC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5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85E5-7124-914D-9B72-AFC95B84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11D9F-2303-174A-B1CC-A05DA6F38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31C1C-D84C-1745-B40B-7299D0D4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FD83-AF1E-3642-8ABA-DB95E3A57713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18C26-EA71-D34C-908F-35FCCFE8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ABD4A-7278-D946-B429-551249C9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5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25627F-94FE-394B-8D57-038EB56D5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91567-A76D-EE4C-9CD6-6F935D5C6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497BD-EC99-E946-9B1C-D751D391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D4A3-5C69-5845-8442-CC0B10BC6207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0DB00-2B63-9C43-9BC5-629BA05D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02B8-BD32-964D-B16C-AB51EE8A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1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3310-F0D3-6F49-A7C8-F47ECF31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8A19A-837E-D94A-A4C6-F06CEB67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A905F-02B6-7E48-ADA6-69A734AA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6A3C-4764-2440-892B-47FFBA77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76759-91A8-584C-BD5F-AB0809D5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83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6CAF-ED47-1A47-8719-AEC8BFBFB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A9AA8-AAD4-3D43-9E6A-0A615623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E510F-623A-9B47-88AD-85A45D89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1E7B5-161F-EF42-BA2C-AE3FA1359CDB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78EB0-526C-9944-AF89-4EE1DAA4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491C1-AB36-1243-8669-29841F3E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7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5BCC-8AE4-B94E-ADDD-620B9761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727E8-BD80-B445-A5BE-D69D04676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1D9AE-3A5A-224F-8E8E-20DE3AD6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98E74-6180-B749-B4FF-C9B08719C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C563-CCD8-6945-B29E-A0CC8FFDA89F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12189-1C0A-0A43-9DE8-C0F8B20B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46CB2-C9CA-A24B-8CE2-CB8A1996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6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AB39-891D-B74C-BEDA-8E30743E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0E852-4AEE-D749-B1A3-C85B9D52F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A2ADC-6226-5145-A49C-322BE1FD4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F8F4B-52AA-9A49-892E-159B6546F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DA789-3F39-514A-8AC4-42F2A5A31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04A26-AF8E-364D-B865-6391C353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9FC94-0F48-BA47-9080-78CF33345F33}" type="datetime1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0BFC1-180B-C14C-B461-72CA911B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26026-D4BB-DA4B-8A5A-570C993A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74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C790-BB46-8148-B4E1-3CE79EA8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00D03-E6BD-6F49-A301-EA978EC5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262AD-6028-C742-A559-5695F8DB71D4}" type="datetime1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3473B-2B01-4044-BA6C-FBB24D13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7BA6A-1E07-214C-899F-58F3F665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7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D516D-85C1-664E-84FE-1F9178E3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3758-2A90-6D45-9D32-8C29457CBA30}" type="datetime1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C920B-0B46-534F-9762-8528960F9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87734-84BC-5645-9A28-FCA7A9D3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0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8BF7-4671-3D4E-852F-8FE51D67F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8BB5-9345-F940-AA71-860A13A16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65CE-EDED-B746-8CA7-B96FF808C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FFD93-2B81-3243-A762-3C0DF6D2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BD12E-278B-D348-A851-493A6F18AAD8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5B36B-4EC8-9548-9716-040C4152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38F09-F625-7840-ACE0-23A5480A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9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95E6-6F47-784C-8609-B6FF90CD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4ECC1-9958-1147-B888-C9C5A778D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13B76-8402-2941-8469-81D05B9FD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E5AA3-D800-F84A-9A18-4C6EFD49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6CEDE-0D63-BE4E-AA3E-38E504B4C701}" type="datetime1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7A433-26DE-EF49-A67F-C708249F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F3DD9-EA2D-044F-9B1E-24FD9AB3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5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543F4-5946-084B-8F7B-43ED9C50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80145-D4D3-C446-9AE8-8AE514FA7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594F-AF7B-864B-96E4-558E8E7D4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B0B38-CE55-1E4F-B082-348791193247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FBB20-FA26-C64E-A97E-A3F7EECF6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0EB76-82F9-424B-A8B3-8B192F916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3DB5F-DB13-7D4A-B394-5589D468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3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0BB1-8302-4846-9768-6EA105029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49F7E-21A2-DD4A-8291-C36294680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Graph Theory and Cocktail Parties">
            <a:extLst>
              <a:ext uri="{FF2B5EF4-FFF2-40B4-BE49-F238E27FC236}">
                <a16:creationId xmlns:a16="http://schemas.microsoft.com/office/drawing/2014/main" id="{FF4AC193-6C89-BF40-8A59-0FCD960D0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r="14472" b="-2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40353-B8BE-FE4A-97D5-3D506F780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7052" y="694944"/>
            <a:ext cx="271682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FC520F41-7B95-4A4C-A1F2-FBBDF90C67F2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10/20/21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AAAF8-4865-5D41-A993-47294B98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D73DB5F-DB13-7D4A-B394-5589D468A2E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FFCAC-90F7-3F43-BE75-AB134B7E6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374578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9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9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9FCB0-01F5-294E-A406-EDAFC1D4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Content Placeholder 1035">
                <a:extLst>
                  <a:ext uri="{FF2B5EF4-FFF2-40B4-BE49-F238E27FC236}">
                    <a16:creationId xmlns:a16="http://schemas.microsoft.com/office/drawing/2014/main" id="{1100E983-F793-4283-A927-5AE196DF4C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04672" y="2121763"/>
                <a:ext cx="5157216" cy="37730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/>
                  <a:t>A non-zero entry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b="0" dirty="0"/>
                  <a:t> means there is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b="0" dirty="0"/>
                  <a:t>.</a:t>
                </a:r>
              </a:p>
              <a:p>
                <a:r>
                  <a:rPr lang="en-US" sz="2000" dirty="0"/>
                  <a:t>A matrix that is symmetric around the diagonal represents an </a:t>
                </a:r>
                <a:r>
                  <a:rPr lang="en-US" sz="2000" i="1" dirty="0"/>
                  <a:t>undirected</a:t>
                </a:r>
                <a:r>
                  <a:rPr lang="en-US" sz="2000" dirty="0"/>
                  <a:t> graph.</a:t>
                </a:r>
                <a:endParaRPr lang="en-US" sz="2000" b="0" dirty="0"/>
              </a:p>
              <a:p>
                <a:r>
                  <a:rPr lang="en-US" sz="2000" b="0" dirty="0"/>
                  <a:t>The entry can specify not only the existence of an edge, but also its weight.</a:t>
                </a:r>
              </a:p>
              <a:p>
                <a:r>
                  <a:rPr lang="en-US" sz="2000" dirty="0"/>
                  <a:t>Requires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 space.</a:t>
                </a:r>
              </a:p>
              <a:p>
                <a:pPr lvl="1"/>
                <a:r>
                  <a:rPr lang="en-US" sz="2000" dirty="0"/>
                  <a:t>Sparse matrix techniques can improve it.</a:t>
                </a:r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36" name="Content Placeholder 1035">
                <a:extLst>
                  <a:ext uri="{FF2B5EF4-FFF2-40B4-BE49-F238E27FC236}">
                    <a16:creationId xmlns:a16="http://schemas.microsoft.com/office/drawing/2014/main" id="{1100E983-F793-4283-A927-5AE196DF4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04672" y="2121763"/>
                <a:ext cx="5157216" cy="3773010"/>
              </a:xfrm>
              <a:blipFill>
                <a:blip r:embed="rId3"/>
                <a:stretch>
                  <a:fillRect l="-983" t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 descr="Illustration">
            <a:extLst>
              <a:ext uri="{FF2B5EF4-FFF2-40B4-BE49-F238E27FC236}">
                <a16:creationId xmlns:a16="http://schemas.microsoft.com/office/drawing/2014/main" id="{238BA0F8-BDBD-1F41-9D51-F2E3C2B1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1880152"/>
            <a:ext cx="4736963" cy="294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10807-43E5-654B-A861-720EF017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86A7C-40FF-2249-9EB1-6FAB4DA4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10/20/21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853A6-8AC1-8B45-8AAD-951157E5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8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C795-F316-854E-BE52-B086670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graph in 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580A5-80C4-A741-8787-E597E4124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Uses dynamically sized adjacency matrix.</a:t>
            </a:r>
          </a:p>
          <a:p>
            <a:r>
              <a:rPr lang="en-US" sz="2000" dirty="0"/>
              <a:t>Adding an edge is O(1).</a:t>
            </a:r>
          </a:p>
          <a:p>
            <a:r>
              <a:rPr lang="en-US" sz="2000" dirty="0"/>
              <a:t>Checking for the existence of an edge is also O(1).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4FF83CE7-86A6-8143-A2F5-CDAAE1BE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107" y="807593"/>
            <a:ext cx="5618840" cy="5239568"/>
          </a:xfrm>
          <a:prstGeom prst="rect">
            <a:avLst/>
          </a:prstGeom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E2F58-A84B-1C47-9349-5451C14C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2C563-CCD8-6945-B29E-A0CC8FFDA89F}" type="datetime1">
              <a:rPr lang="en-US" smtClean="0"/>
              <a:pPr>
                <a:spcAft>
                  <a:spcPts val="600"/>
                </a:spcAft>
              </a:pPr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C7D55-E1A1-244F-8A65-41D7A2C8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303030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95549-6501-BA4A-BCC6-36B5B87F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09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2CFBA-A196-5743-A66E-F36758DB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Adjacency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C83D4-0DBA-BB4C-99EA-CAA09BA27DB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41248" y="2898648"/>
                <a:ext cx="4892040" cy="320954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600"/>
                  <a:t>Each node is represented as an entry in a column vector.</a:t>
                </a:r>
              </a:p>
              <a:p>
                <a:pPr lvl="1"/>
                <a:r>
                  <a:rPr lang="en-US" sz="1600"/>
                  <a:t>Each entry is the head of a linked list.</a:t>
                </a:r>
              </a:p>
              <a:p>
                <a:r>
                  <a:rPr lang="en-US" sz="1600"/>
                  <a:t>The list elements contain:</a:t>
                </a:r>
              </a:p>
              <a:p>
                <a:pPr lvl="1"/>
                <a:r>
                  <a:rPr lang="en-US" sz="1600"/>
                  <a:t>The destination node, and</a:t>
                </a:r>
              </a:p>
              <a:p>
                <a:pPr lvl="1"/>
                <a:r>
                  <a:rPr lang="en-US" sz="1600"/>
                  <a:t>The </a:t>
                </a:r>
                <a:r>
                  <a:rPr lang="en-US" sz="1600" i="1"/>
                  <a:t>weight</a:t>
                </a:r>
                <a:r>
                  <a:rPr lang="en-US" sz="1600"/>
                  <a:t> of the edge.</a:t>
                </a:r>
              </a:p>
              <a:p>
                <a:r>
                  <a:rPr lang="en-US" sz="1600"/>
                  <a:t>Why would you prefer this over an adjacency matrix?</a:t>
                </a:r>
              </a:p>
              <a:p>
                <a:pPr lvl="1"/>
                <a:r>
                  <a:rPr lang="en-US" sz="1600"/>
                  <a:t>An adjacency matrix is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/>
                  <a:t> space,</a:t>
                </a:r>
              </a:p>
              <a:p>
                <a:pPr lvl="1"/>
                <a:r>
                  <a:rPr lang="en-US" sz="1600"/>
                  <a:t>An adjacency list will be more space efficient for sparse graphs.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C83D4-0DBA-BB4C-99EA-CAA09BA27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41248" y="2898648"/>
                <a:ext cx="4892040" cy="3209544"/>
              </a:xfrm>
              <a:blipFill>
                <a:blip r:embed="rId2"/>
                <a:stretch>
                  <a:fillRect l="-518" t="-1581" r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77" name="Straight Connector 72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iagram&#10;&#10;Description automatically generated">
            <a:extLst>
              <a:ext uri="{FF2B5EF4-FFF2-40B4-BE49-F238E27FC236}">
                <a16:creationId xmlns:a16="http://schemas.microsoft.com/office/drawing/2014/main" id="{2E8CC860-4494-0A47-9218-08A65D56AF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8272" y="2296450"/>
            <a:ext cx="5025525" cy="227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549C2-EBE6-7F42-8943-6DDD2497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2C563-CCD8-6945-B29E-A0CC8FFDA89F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10/20/21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0574-9BFC-A648-9136-19847537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F35074-5BB2-3348-AD45-7ABE2BE3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341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ECD3-191E-8149-B8F7-E82550EF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Another graph in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E4AA5-15DC-3943-B6F6-6CE3300DB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Uses adjacency lists.</a:t>
            </a:r>
          </a:p>
          <a:p>
            <a:pPr lvl="1"/>
            <a:r>
              <a:rPr lang="en-US" sz="1600" dirty="0"/>
              <a:t>Implemented using </a:t>
            </a:r>
            <a:r>
              <a:rPr lang="en-US" sz="1600" i="1" dirty="0"/>
              <a:t>linked lists</a:t>
            </a:r>
            <a:r>
              <a:rPr lang="en-US" sz="1600" dirty="0"/>
              <a:t>.</a:t>
            </a:r>
          </a:p>
          <a:p>
            <a:r>
              <a:rPr lang="en-US" sz="2000" dirty="0"/>
              <a:t>Adding an edge is O(1).</a:t>
            </a:r>
          </a:p>
          <a:p>
            <a:r>
              <a:rPr lang="en-US" sz="2000" dirty="0"/>
              <a:t>Checking for the existence of an edge is O(n).</a:t>
            </a:r>
          </a:p>
          <a:p>
            <a:pPr lvl="1"/>
            <a:r>
              <a:rPr lang="en-US" sz="1600" dirty="0"/>
              <a:t>Must traverse entire list!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82CF92D-209D-E841-948C-B03D8B414C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3328" y="807593"/>
            <a:ext cx="5664398" cy="5239568"/>
          </a:xfrm>
          <a:prstGeom prst="rect">
            <a:avLst/>
          </a:prstGeom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47237-F840-7441-A426-64EF05F9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2C563-CCD8-6945-B29E-A0CC8FFDA89F}" type="datetime1">
              <a:rPr lang="en-US" smtClean="0"/>
              <a:pPr>
                <a:spcAft>
                  <a:spcPts val="600"/>
                </a:spcAft>
              </a:pPr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2883A-D5DF-A645-B878-031E187C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303030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20F52-6AAB-1B4D-A0FB-76260734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76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FFF2-EA71-D94C-9834-556F9253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Graph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24867-9F44-4844-84FC-42929F06F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want to find something in a graph.</a:t>
            </a:r>
          </a:p>
          <a:p>
            <a:r>
              <a:rPr lang="en-US" dirty="0"/>
              <a:t>Two ways of searching a graph: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Breadth-first search</a:t>
            </a:r>
          </a:p>
          <a:p>
            <a:pPr lvl="2"/>
            <a:r>
              <a:rPr lang="en-US" dirty="0"/>
              <a:t>Uses a queue.</a:t>
            </a:r>
          </a:p>
          <a:p>
            <a:pPr lvl="2"/>
            <a:r>
              <a:rPr lang="en-US" dirty="0"/>
              <a:t>Explore the set of vertices immediately reachable.</a:t>
            </a:r>
          </a:p>
          <a:p>
            <a:pPr lvl="3"/>
            <a:r>
              <a:rPr lang="en-US" dirty="0"/>
              <a:t>Then repeat the process for each vertex in the set.</a:t>
            </a:r>
          </a:p>
          <a:p>
            <a:pPr lvl="2"/>
            <a:r>
              <a:rPr lang="en-US" dirty="0"/>
              <a:t>Also known as “level-order” traversal.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Depth-first search</a:t>
            </a:r>
          </a:p>
          <a:p>
            <a:pPr lvl="2"/>
            <a:r>
              <a:rPr lang="en-US" dirty="0"/>
              <a:t>Uses recursion or a stack.</a:t>
            </a:r>
          </a:p>
          <a:p>
            <a:pPr lvl="2"/>
            <a:r>
              <a:rPr lang="en-US" dirty="0"/>
              <a:t>Search as far as possible before backing up.</a:t>
            </a:r>
          </a:p>
          <a:p>
            <a:pPr lvl="2"/>
            <a:r>
              <a:rPr lang="en-US" dirty="0"/>
              <a:t>We will showcase </a:t>
            </a:r>
            <a:r>
              <a:rPr lang="en-US" i="1" dirty="0"/>
              <a:t>iterative</a:t>
            </a:r>
            <a:r>
              <a:rPr lang="en-US" dirty="0"/>
              <a:t> DFS using a stack.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D689D-FEAD-3144-B5DF-6A3304CE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CF68F-05FE-8B4A-997E-E55BBE7E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F1858-6EC9-2648-8F91-DC96227F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57616-5DC5-7F4E-962A-731ED22E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DA7C0-EB8A-7842-AF0B-08D76F3BD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121763"/>
            <a:ext cx="5157216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Trees are form of </a:t>
            </a:r>
            <a:r>
              <a:rPr lang="en-US" sz="2000" i="1" dirty="0"/>
              <a:t>acyclic</a:t>
            </a:r>
            <a:r>
              <a:rPr lang="en-US" sz="2000" dirty="0"/>
              <a:t> graph.</a:t>
            </a:r>
          </a:p>
          <a:p>
            <a:pPr lvl="1"/>
            <a:r>
              <a:rPr lang="en-US" sz="2000" dirty="0"/>
              <a:t>Acyclic means that if you follow the edges, there are </a:t>
            </a:r>
            <a:r>
              <a:rPr lang="en-US" sz="2000" i="1" dirty="0"/>
              <a:t>no loops </a:t>
            </a:r>
            <a:r>
              <a:rPr lang="en-US" sz="2000" dirty="0"/>
              <a:t>(cycles).</a:t>
            </a:r>
          </a:p>
          <a:p>
            <a:r>
              <a:rPr lang="en-US" sz="2000" dirty="0"/>
              <a:t>You will often hear the term </a:t>
            </a:r>
            <a:r>
              <a:rPr lang="en-US" sz="2000" i="1" dirty="0"/>
              <a:t>DAG</a:t>
            </a:r>
            <a:r>
              <a:rPr lang="en-US" sz="2000" dirty="0"/>
              <a:t>, which stands for:</a:t>
            </a:r>
          </a:p>
          <a:p>
            <a:pPr lvl="1"/>
            <a:r>
              <a:rPr lang="en-US" sz="2000" u="sng" dirty="0"/>
              <a:t>D</a:t>
            </a:r>
            <a:r>
              <a:rPr lang="en-US" sz="2000" dirty="0"/>
              <a:t>irected</a:t>
            </a:r>
          </a:p>
          <a:p>
            <a:pPr lvl="1"/>
            <a:r>
              <a:rPr lang="en-US" sz="2000" u="sng" dirty="0"/>
              <a:t>A</a:t>
            </a:r>
            <a:r>
              <a:rPr lang="en-US" sz="2000" dirty="0"/>
              <a:t>cyclic</a:t>
            </a:r>
          </a:p>
          <a:p>
            <a:pPr lvl="1"/>
            <a:r>
              <a:rPr lang="en-US" sz="2000" u="sng" dirty="0"/>
              <a:t>G</a:t>
            </a:r>
            <a:r>
              <a:rPr lang="en-US" sz="2000" dirty="0"/>
              <a:t>raph</a:t>
            </a:r>
          </a:p>
        </p:txBody>
      </p:sp>
      <p:pic>
        <p:nvPicPr>
          <p:cNvPr id="4100" name="Picture 4" descr="Complete Ternary Tree -- from Wolfram MathWorld">
            <a:extLst>
              <a:ext uri="{FF2B5EF4-FFF2-40B4-BE49-F238E27FC236}">
                <a16:creationId xmlns:a16="http://schemas.microsoft.com/office/drawing/2014/main" id="{305E9147-891F-5C45-9AA0-C17589DBE2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2267871"/>
            <a:ext cx="4736963" cy="216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3D67E-5E30-C644-9D1F-165646809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C5585-EC75-CC46-8491-B9F8B9F1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2C563-CCD8-6945-B29E-A0CC8FFDA89F}" type="datetime1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10/20/21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6FF67-C3B7-C94F-AE1E-41D8C9AB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76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16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0 </a:t>
              </a:r>
            </a:p>
          </p:txBody>
        </p:sp>
      </p:grpSp>
      <p:pic>
        <p:nvPicPr>
          <p:cNvPr id="63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34A4E852-EEC4-B845-BCE0-DD5542A77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</p:spPr>
      </p:pic>
    </p:spTree>
    <p:extLst>
      <p:ext uri="{BB962C8B-B14F-4D97-AF65-F5344CB8AC3E}">
        <p14:creationId xmlns:p14="http://schemas.microsoft.com/office/powerpoint/2010/main" val="44672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17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1, 2, 3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1C2FAD04-6B7B-BD4C-84ED-9A30691D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2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18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2, 3, 4, 5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684D25CB-E6A8-5A4F-B84B-C3F9D465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19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3, 4, 5, 6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516D74AF-E92B-FD44-B03D-D0C25449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4DBA267-FB3F-7B4F-8305-43DF2D81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this a graph?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2A2442F-DF6F-9B43-B9F8-36A5A1A84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Yes, this is commonly called a graph, but it is not what we are talking about here…</a:t>
            </a:r>
          </a:p>
          <a:p>
            <a:r>
              <a:rPr lang="en-US" sz="2000" dirty="0"/>
              <a:t>We will call these depictions of numerical quantities </a:t>
            </a:r>
            <a:r>
              <a:rPr lang="en-US" sz="2000" i="1" dirty="0"/>
              <a:t>plots</a:t>
            </a:r>
            <a:r>
              <a:rPr lang="en-US" sz="2000" dirty="0"/>
              <a:t>.</a:t>
            </a:r>
          </a:p>
        </p:txBody>
      </p:sp>
      <p:pic>
        <p:nvPicPr>
          <p:cNvPr id="14" name="Content Placeholder 13" descr="Graphical user interface&#10;&#10;Description automatically generated">
            <a:extLst>
              <a:ext uri="{FF2B5EF4-FFF2-40B4-BE49-F238E27FC236}">
                <a16:creationId xmlns:a16="http://schemas.microsoft.com/office/drawing/2014/main" id="{B07247FC-EC46-474E-94EA-CD3C47946B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9968" y="661916"/>
            <a:ext cx="5266118" cy="55579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824FB7-E0CB-214C-A65A-D40E8D0D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FD9FC94-0F48-BA47-9080-78CF33345F33}" type="datetime1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10/20/21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B7BBC-6CB3-4847-891A-36A5CDC7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F398C9-6675-BE49-B081-D1C92D3C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25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20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4, 5, 6,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9F6C5354-1C32-C44A-9CF1-F46F9B6F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7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21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5, 6,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9FC054FC-C3A8-F44D-82A2-1EB4D2E4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65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22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6,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6CE08D91-B838-FB4F-8792-612D1EF17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23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345FF5BA-4CD6-F64D-A098-E1E8C2BC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3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24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7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3BE8BEC6-8F25-C34D-BC30-25402CCD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4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Breadth-First-Search (BFS)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25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22DED2-A143-6845-93E4-12B538F26F2C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B92E75-1021-2B48-9FAB-AF593117EDC1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4C7F54-05E1-AB4D-8BF9-6244E2B9294B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63D130-9A9A-DC48-9907-600AD4855A77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B00C604-1047-B94A-9B06-D4E7900B5C57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C6FC9-DAEB-FE4A-BB57-EEDCEC3D22D7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60F957-BE3C-E34F-A778-9A1B734C11BF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3FDC465-6DFD-4846-B60C-C96D422E54B8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CE1AC3-1975-2842-B370-DC9CD61715E2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135CA7-DCDA-D848-B4A9-EB39703AB876}"/>
                </a:ext>
              </a:extLst>
            </p:cNvPr>
            <p:cNvCxnSpPr>
              <a:stCxn id="18" idx="4"/>
              <a:endCxn id="29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6B9866-38BD-B448-9D0E-19D61C67C7BE}"/>
                </a:ext>
              </a:extLst>
            </p:cNvPr>
            <p:cNvCxnSpPr>
              <a:cxnSpLocks/>
              <a:stCxn id="18" idx="3"/>
              <a:endCxn id="28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2FA3E0-D40C-BF46-978D-7A830F477072}"/>
                </a:ext>
              </a:extLst>
            </p:cNvPr>
            <p:cNvCxnSpPr>
              <a:cxnSpLocks/>
              <a:stCxn id="18" idx="5"/>
              <a:endCxn id="30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05E254-C7A9-0245-8F77-F6C6BF1A4490}"/>
                </a:ext>
              </a:extLst>
            </p:cNvPr>
            <p:cNvCxnSpPr>
              <a:cxnSpLocks/>
              <a:stCxn id="28" idx="5"/>
              <a:endCxn id="35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3AED3-5BD0-A74A-9A3E-6A22DEEC93B6}"/>
                </a:ext>
              </a:extLst>
            </p:cNvPr>
            <p:cNvCxnSpPr>
              <a:cxnSpLocks/>
              <a:stCxn id="28" idx="3"/>
              <a:endCxn id="36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D92B21-98A0-7148-A6CA-8EBB64625B37}"/>
                </a:ext>
              </a:extLst>
            </p:cNvPr>
            <p:cNvCxnSpPr>
              <a:cxnSpLocks/>
              <a:stCxn id="29" idx="4"/>
              <a:endCxn id="33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A16F69D-3337-814F-8A91-F48CB5173228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E94752-25D3-8F43-B623-2CFB71126136}"/>
                </a:ext>
              </a:extLst>
            </p:cNvPr>
            <p:cNvSpPr txBox="1"/>
            <p:nvPr/>
          </p:nvSpPr>
          <p:spPr>
            <a:xfrm>
              <a:off x="6980806" y="5097927"/>
              <a:ext cx="185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Queue:  </a:t>
              </a:r>
            </a:p>
          </p:txBody>
        </p:sp>
      </p:grpSp>
      <p:pic>
        <p:nvPicPr>
          <p:cNvPr id="26" name="Content Placeholder 62" descr="Text&#10;&#10;Description automatically generated">
            <a:extLst>
              <a:ext uri="{FF2B5EF4-FFF2-40B4-BE49-F238E27FC236}">
                <a16:creationId xmlns:a16="http://schemas.microsoft.com/office/drawing/2014/main" id="{117C429D-F574-E740-ADE2-0DCA38CD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9" y="2508019"/>
            <a:ext cx="5856288" cy="253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92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26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 0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341939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27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1, 2, 3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33262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1, 2, 7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4093042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29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1, 2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1385656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raph_theory">
            <a:extLst>
              <a:ext uri="{FF2B5EF4-FFF2-40B4-BE49-F238E27FC236}">
                <a16:creationId xmlns:a16="http://schemas.microsoft.com/office/drawing/2014/main" id="{8072D43D-04EA-7444-B21A-FE308909E2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011" y="1820333"/>
            <a:ext cx="4146761" cy="40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C9477-1C3E-0741-B034-DCFDE200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 this a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B1F6-9788-FE43-A992-CAF9C7676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This is an example of what we will call a </a:t>
            </a:r>
            <a:r>
              <a:rPr lang="en-US" sz="2000" i="1" dirty="0"/>
              <a:t>graph</a:t>
            </a:r>
            <a:r>
              <a:rPr lang="en-US" sz="2000" dirty="0"/>
              <a:t>.</a:t>
            </a:r>
          </a:p>
          <a:p>
            <a:r>
              <a:rPr lang="en-US" sz="2000" dirty="0"/>
              <a:t>There is an entire branch of mathematics dedicated to </a:t>
            </a:r>
            <a:r>
              <a:rPr lang="en-US" sz="2000" i="1" dirty="0"/>
              <a:t>graph</a:t>
            </a:r>
            <a:r>
              <a:rPr lang="en-US" sz="2000" dirty="0"/>
              <a:t> </a:t>
            </a:r>
            <a:r>
              <a:rPr lang="en-US" sz="2000" i="1" dirty="0"/>
              <a:t>theory</a:t>
            </a:r>
            <a:r>
              <a:rPr lang="en-US" sz="2000" dirty="0"/>
              <a:t>.</a:t>
            </a:r>
          </a:p>
          <a:p>
            <a:r>
              <a:rPr lang="en-US" sz="2000" dirty="0"/>
              <a:t>Graphs of this type are used in mathematics, computer science, physics, and even sociology.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06842-EB92-D84B-A95E-29454D9C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92C563-CCD8-6945-B29E-A0CC8FFDA89F}" type="datetime1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10/20/21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D6B9A-4BA7-A747-8072-FCEC4B45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16286" y="6356350"/>
            <a:ext cx="45502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E96CA-76A1-B349-A29C-83EFAA27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56" y="6356350"/>
            <a:ext cx="111034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060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1, 6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1131776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31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1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3082592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32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4, 5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350740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33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4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1401762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34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4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4189652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Depth-First-Search (DFS)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C88C22-91F4-6F4B-86BA-A21AD0940526}"/>
              </a:ext>
            </a:extLst>
          </p:cNvPr>
          <p:cNvGrpSpPr/>
          <p:nvPr/>
        </p:nvGrpSpPr>
        <p:grpSpPr>
          <a:xfrm>
            <a:off x="6980806" y="2139292"/>
            <a:ext cx="3925370" cy="3327967"/>
            <a:chOff x="6980806" y="2139292"/>
            <a:chExt cx="3925370" cy="332796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4C40DF-2E62-1D4C-A74C-A2D914F2AC67}"/>
                </a:ext>
              </a:extLst>
            </p:cNvPr>
            <p:cNvSpPr/>
            <p:nvPr/>
          </p:nvSpPr>
          <p:spPr>
            <a:xfrm>
              <a:off x="9077092" y="2139292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5BD5613-A758-B848-867F-E686854C2DAF}"/>
                </a:ext>
              </a:extLst>
            </p:cNvPr>
            <p:cNvSpPr/>
            <p:nvPr/>
          </p:nvSpPr>
          <p:spPr>
            <a:xfrm>
              <a:off x="7688481" y="306979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B78FEA6-B5C2-E94C-A29B-4304C0FB8F3A}"/>
                </a:ext>
              </a:extLst>
            </p:cNvPr>
            <p:cNvSpPr/>
            <p:nvPr/>
          </p:nvSpPr>
          <p:spPr>
            <a:xfrm>
              <a:off x="9075504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9A5A04A-F7BA-3E44-BA2D-FCCEF56CB32B}"/>
                </a:ext>
              </a:extLst>
            </p:cNvPr>
            <p:cNvSpPr/>
            <p:nvPr/>
          </p:nvSpPr>
          <p:spPr>
            <a:xfrm>
              <a:off x="10462527" y="3069335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1A8F0E-C7AC-4644-94B7-A584F361F3E9}"/>
                </a:ext>
              </a:extLst>
            </p:cNvPr>
            <p:cNvSpPr/>
            <p:nvPr/>
          </p:nvSpPr>
          <p:spPr>
            <a:xfrm>
              <a:off x="10462526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B8A9A0-B041-584C-ADA5-32444B23C472}"/>
                </a:ext>
              </a:extLst>
            </p:cNvPr>
            <p:cNvSpPr/>
            <p:nvPr/>
          </p:nvSpPr>
          <p:spPr>
            <a:xfrm>
              <a:off x="9075504" y="4083860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AF3CC47-F2A8-4F46-AC0E-7C22215CEE4B}"/>
                </a:ext>
              </a:extLst>
            </p:cNvPr>
            <p:cNvSpPr/>
            <p:nvPr/>
          </p:nvSpPr>
          <p:spPr>
            <a:xfrm>
              <a:off x="8132130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AD3215-50FF-3046-99DD-D9EFDF839A93}"/>
                </a:ext>
              </a:extLst>
            </p:cNvPr>
            <p:cNvSpPr/>
            <p:nvPr/>
          </p:nvSpPr>
          <p:spPr>
            <a:xfrm>
              <a:off x="7218272" y="4083861"/>
              <a:ext cx="443649" cy="443649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6F68F3-4D37-D541-AD2C-2584145B3B41}"/>
                </a:ext>
              </a:extLst>
            </p:cNvPr>
            <p:cNvCxnSpPr>
              <a:stCxn id="32" idx="4"/>
              <a:endCxn id="34" idx="0"/>
            </p:cNvCxnSpPr>
            <p:nvPr/>
          </p:nvCxnSpPr>
          <p:spPr>
            <a:xfrm flipH="1">
              <a:off x="9297329" y="2582941"/>
              <a:ext cx="1588" cy="486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FE49A8-F3F9-6147-9932-676C66333AB3}"/>
                </a:ext>
              </a:extLst>
            </p:cNvPr>
            <p:cNvCxnSpPr>
              <a:cxnSpLocks/>
              <a:stCxn id="32" idx="3"/>
              <a:endCxn id="33" idx="7"/>
            </p:cNvCxnSpPr>
            <p:nvPr/>
          </p:nvCxnSpPr>
          <p:spPr>
            <a:xfrm flipH="1">
              <a:off x="8067159" y="2517970"/>
              <a:ext cx="1074904" cy="6167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37E6F5-B817-6B40-8908-B74751EBE527}"/>
                </a:ext>
              </a:extLst>
            </p:cNvPr>
            <p:cNvCxnSpPr>
              <a:cxnSpLocks/>
              <a:stCxn id="32" idx="5"/>
              <a:endCxn id="35" idx="1"/>
            </p:cNvCxnSpPr>
            <p:nvPr/>
          </p:nvCxnSpPr>
          <p:spPr>
            <a:xfrm>
              <a:off x="9455770" y="2517970"/>
              <a:ext cx="1071728" cy="616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1B2AE4-826C-284A-A875-5AFBC106FF7A}"/>
                </a:ext>
              </a:extLst>
            </p:cNvPr>
            <p:cNvCxnSpPr>
              <a:cxnSpLocks/>
              <a:stCxn id="33" idx="5"/>
              <a:endCxn id="38" idx="0"/>
            </p:cNvCxnSpPr>
            <p:nvPr/>
          </p:nvCxnSpPr>
          <p:spPr>
            <a:xfrm>
              <a:off x="8067159" y="3448473"/>
              <a:ext cx="286796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5246F7-E877-7341-919C-8C8D1A36B5D4}"/>
                </a:ext>
              </a:extLst>
            </p:cNvPr>
            <p:cNvCxnSpPr>
              <a:cxnSpLocks/>
              <a:stCxn id="33" idx="3"/>
              <a:endCxn id="39" idx="0"/>
            </p:cNvCxnSpPr>
            <p:nvPr/>
          </p:nvCxnSpPr>
          <p:spPr>
            <a:xfrm flipH="1">
              <a:off x="7440097" y="3448473"/>
              <a:ext cx="313355" cy="6353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5FC305-6D31-0849-A582-5891DC2A0310}"/>
                </a:ext>
              </a:extLst>
            </p:cNvPr>
            <p:cNvCxnSpPr>
              <a:cxnSpLocks/>
              <a:stCxn id="34" idx="4"/>
              <a:endCxn id="37" idx="0"/>
            </p:cNvCxnSpPr>
            <p:nvPr/>
          </p:nvCxnSpPr>
          <p:spPr>
            <a:xfrm>
              <a:off x="9297329" y="3512984"/>
              <a:ext cx="0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B4C362-0F4B-E446-A4CA-CE9E4AE1EB56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 flipH="1">
              <a:off x="10684351" y="3512984"/>
              <a:ext cx="1" cy="5708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2065B4-1346-CC40-B293-0E3930A9C555}"/>
                </a:ext>
              </a:extLst>
            </p:cNvPr>
            <p:cNvSpPr txBox="1"/>
            <p:nvPr/>
          </p:nvSpPr>
          <p:spPr>
            <a:xfrm>
              <a:off x="6980806" y="5097927"/>
              <a:ext cx="2631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Stack: </a:t>
              </a:r>
            </a:p>
          </p:txBody>
        </p:sp>
      </p:grpSp>
      <p:pic>
        <p:nvPicPr>
          <p:cNvPr id="21" name="Content Placeholder 20" descr="Text&#10;&#10;Description automatically generated">
            <a:extLst>
              <a:ext uri="{FF2B5EF4-FFF2-40B4-BE49-F238E27FC236}">
                <a16:creationId xmlns:a16="http://schemas.microsoft.com/office/drawing/2014/main" id="{E178109A-ABD9-D742-A619-444FD9DB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4" y="2449934"/>
            <a:ext cx="5818773" cy="263246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7F9BC7-A725-E844-847C-C5E5B601115D}"/>
              </a:ext>
            </a:extLst>
          </p:cNvPr>
          <p:cNvSpPr txBox="1"/>
          <p:nvPr/>
        </p:nvSpPr>
        <p:spPr>
          <a:xfrm>
            <a:off x="7139321" y="5518691"/>
            <a:ext cx="43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Top of stack will be the rightmost element.</a:t>
            </a:r>
          </a:p>
        </p:txBody>
      </p:sp>
    </p:spTree>
    <p:extLst>
      <p:ext uri="{BB962C8B-B14F-4D97-AF65-F5344CB8AC3E}">
        <p14:creationId xmlns:p14="http://schemas.microsoft.com/office/powerpoint/2010/main" val="2729356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636BC-5E5E-D141-9AA9-12596263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Topological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BC7BA-9F25-194D-B82A-BFA903589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en-US" sz="1300"/>
              <a:t>Linearly orders vertices in a DAG such that, for any directed edge &lt;u,v&gt;, u appears before v.</a:t>
            </a:r>
          </a:p>
          <a:p>
            <a:r>
              <a:rPr lang="en-US" sz="1300"/>
              <a:t>Typically used to indicate ordering of dependencies.</a:t>
            </a:r>
          </a:p>
          <a:p>
            <a:pPr lvl="1"/>
            <a:r>
              <a:rPr lang="en-US" sz="1300"/>
              <a:t>Such as in a Makefile!</a:t>
            </a:r>
          </a:p>
          <a:p>
            <a:r>
              <a:rPr lang="en-US" sz="1300"/>
              <a:t>Implemented using DFS:</a:t>
            </a:r>
          </a:p>
          <a:p>
            <a:pPr lvl="1"/>
            <a:r>
              <a:rPr lang="en-US" sz="1300"/>
              <a:t>Whenever a vertex is finished, it is prepended to a list.</a:t>
            </a:r>
          </a:p>
          <a:p>
            <a:pPr lvl="1"/>
            <a:r>
              <a:rPr lang="en-US" sz="1300"/>
              <a:t>Finished vertex: no more exploration possible from that vertex.</a:t>
            </a:r>
          </a:p>
          <a:p>
            <a:r>
              <a:rPr lang="en-US" sz="1300"/>
              <a:t>Topological orderings are </a:t>
            </a:r>
            <a:r>
              <a:rPr lang="en-US" sz="1300" i="1"/>
              <a:t>not </a:t>
            </a:r>
            <a:r>
              <a:rPr lang="en-US" sz="1300"/>
              <a:t>unique.</a:t>
            </a:r>
          </a:p>
          <a:p>
            <a:pPr lvl="1"/>
            <a:r>
              <a:rPr lang="en-US" sz="1300"/>
              <a:t>Could be more than one valid topological ordering.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E82DC-F7EA-6543-B836-70509939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92C563-CCD8-6945-B29E-A0CC8FFDA89F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10/20/21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2A4D5-0538-6649-839E-2FCBF243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2D6A2-1F38-9147-B713-DC97198E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27CA4BF-45FA-B543-B021-C0FAF110C7F3}"/>
              </a:ext>
            </a:extLst>
          </p:cNvPr>
          <p:cNvGrpSpPr/>
          <p:nvPr/>
        </p:nvGrpSpPr>
        <p:grpSpPr>
          <a:xfrm>
            <a:off x="6589858" y="3011087"/>
            <a:ext cx="5185110" cy="2533863"/>
            <a:chOff x="6589858" y="3011087"/>
            <a:chExt cx="5185110" cy="25338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A529B93-F92D-254A-9209-4FCB1DA18A15}"/>
                </a:ext>
              </a:extLst>
            </p:cNvPr>
            <p:cNvSpPr/>
            <p:nvPr/>
          </p:nvSpPr>
          <p:spPr>
            <a:xfrm>
              <a:off x="8032047" y="3011087"/>
              <a:ext cx="2303813" cy="62939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sorting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60CFE9-D441-DE4B-AD69-9FA30A1ACB7A}"/>
                </a:ext>
              </a:extLst>
            </p:cNvPr>
            <p:cNvSpPr/>
            <p:nvPr/>
          </p:nvSpPr>
          <p:spPr>
            <a:xfrm>
              <a:off x="6589858" y="4143140"/>
              <a:ext cx="1645610" cy="449574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sorting.o</a:t>
              </a:r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A77495-FEB8-0444-AC5C-67FF22F4A1F8}"/>
                </a:ext>
              </a:extLst>
            </p:cNvPr>
            <p:cNvSpPr/>
            <p:nvPr/>
          </p:nvSpPr>
          <p:spPr>
            <a:xfrm>
              <a:off x="8359608" y="4143140"/>
              <a:ext cx="1645610" cy="449574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shell.o</a:t>
              </a:r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C98215-7797-2D4E-9FAF-3B523376A473}"/>
                </a:ext>
              </a:extLst>
            </p:cNvPr>
            <p:cNvSpPr/>
            <p:nvPr/>
          </p:nvSpPr>
          <p:spPr>
            <a:xfrm>
              <a:off x="10129358" y="4143140"/>
              <a:ext cx="1645610" cy="449574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heap.o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DEBA41F-84F2-EC4E-BC68-A79714FFF762}"/>
                </a:ext>
              </a:extLst>
            </p:cNvPr>
            <p:cNvSpPr/>
            <p:nvPr/>
          </p:nvSpPr>
          <p:spPr>
            <a:xfrm>
              <a:off x="6589858" y="5095376"/>
              <a:ext cx="1645610" cy="44957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sorting.c</a:t>
              </a:r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4C92DE-3FE9-0046-8039-36B2ACD3E8A5}"/>
                </a:ext>
              </a:extLst>
            </p:cNvPr>
            <p:cNvSpPr/>
            <p:nvPr/>
          </p:nvSpPr>
          <p:spPr>
            <a:xfrm>
              <a:off x="8359608" y="5095376"/>
              <a:ext cx="1645610" cy="44957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shell.c</a:t>
              </a:r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FF8299-F176-8041-889E-F67280DF4D4A}"/>
                </a:ext>
              </a:extLst>
            </p:cNvPr>
            <p:cNvSpPr/>
            <p:nvPr/>
          </p:nvSpPr>
          <p:spPr>
            <a:xfrm>
              <a:off x="10129358" y="5095376"/>
              <a:ext cx="1645610" cy="44957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heap.c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C5918F-9DEB-CD4B-9188-687549351B2D}"/>
                </a:ext>
              </a:extLst>
            </p:cNvPr>
            <p:cNvCxnSpPr>
              <a:stCxn id="13" idx="0"/>
              <a:endCxn id="8" idx="4"/>
            </p:cNvCxnSpPr>
            <p:nvPr/>
          </p:nvCxnSpPr>
          <p:spPr>
            <a:xfrm flipV="1">
              <a:off x="9182413" y="3640479"/>
              <a:ext cx="1541" cy="50266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DFD1BA-0AE7-CF4E-840F-1F2AA1F52FCC}"/>
                </a:ext>
              </a:extLst>
            </p:cNvPr>
            <p:cNvCxnSpPr>
              <a:cxnSpLocks/>
              <a:stCxn id="11" idx="0"/>
              <a:endCxn id="8" idx="3"/>
            </p:cNvCxnSpPr>
            <p:nvPr/>
          </p:nvCxnSpPr>
          <p:spPr>
            <a:xfrm flipV="1">
              <a:off x="7412663" y="3548307"/>
              <a:ext cx="956770" cy="59483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AE13D4-DD20-1D4E-A3A5-1005CC77472C}"/>
                </a:ext>
              </a:extLst>
            </p:cNvPr>
            <p:cNvCxnSpPr>
              <a:cxnSpLocks/>
              <a:stCxn id="15" idx="0"/>
              <a:endCxn id="8" idx="5"/>
            </p:cNvCxnSpPr>
            <p:nvPr/>
          </p:nvCxnSpPr>
          <p:spPr>
            <a:xfrm flipH="1" flipV="1">
              <a:off x="9998474" y="3548307"/>
              <a:ext cx="953689" cy="59483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1AB4709-A1B7-0E4D-940F-B429605A9B95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V="1">
              <a:off x="7412663" y="4592714"/>
              <a:ext cx="0" cy="50266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ECB1EE-EFC0-F74C-A8C4-9B2051017B6C}"/>
                </a:ext>
              </a:extLst>
            </p:cNvPr>
            <p:cNvCxnSpPr>
              <a:cxnSpLocks/>
              <a:stCxn id="17" idx="0"/>
              <a:endCxn id="13" idx="4"/>
            </p:cNvCxnSpPr>
            <p:nvPr/>
          </p:nvCxnSpPr>
          <p:spPr>
            <a:xfrm flipV="1">
              <a:off x="9182413" y="4592714"/>
              <a:ext cx="0" cy="50266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1345B54-CE5C-E34F-B035-2A39DFC3D668}"/>
                </a:ext>
              </a:extLst>
            </p:cNvPr>
            <p:cNvCxnSpPr>
              <a:cxnSpLocks/>
              <a:stCxn id="18" idx="0"/>
              <a:endCxn id="15" idx="4"/>
            </p:cNvCxnSpPr>
            <p:nvPr/>
          </p:nvCxnSpPr>
          <p:spPr>
            <a:xfrm flipV="1">
              <a:off x="10952163" y="4592714"/>
              <a:ext cx="0" cy="50266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4260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65AF-9F61-D241-8C53-729A1901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DFS to Topologically Sort (Recursive)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D4B1-A864-374C-A86E-C3123F50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F21CF-D515-6A4B-B213-6F67B573A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753F-0C3C-5E44-8562-08EB5545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37</a:t>
            </a:fld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450950E-2739-BA4D-9965-6BAB6787FA94}"/>
              </a:ext>
            </a:extLst>
          </p:cNvPr>
          <p:cNvGrpSpPr/>
          <p:nvPr/>
        </p:nvGrpSpPr>
        <p:grpSpPr>
          <a:xfrm>
            <a:off x="7176654" y="1805310"/>
            <a:ext cx="3270237" cy="3247380"/>
            <a:chOff x="7301414" y="2105320"/>
            <a:chExt cx="3270237" cy="32473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A5DF61-09F0-D34F-8A57-ABC36E75B6FA}"/>
                </a:ext>
              </a:extLst>
            </p:cNvPr>
            <p:cNvSpPr/>
            <p:nvPr/>
          </p:nvSpPr>
          <p:spPr>
            <a:xfrm>
              <a:off x="8701392" y="2105320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22E86A4-861E-F04A-88B6-53C1C2D33890}"/>
                </a:ext>
              </a:extLst>
            </p:cNvPr>
            <p:cNvSpPr/>
            <p:nvPr/>
          </p:nvSpPr>
          <p:spPr>
            <a:xfrm>
              <a:off x="7301414" y="3238508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C5480A-586E-214A-B75D-255BE20D259F}"/>
                </a:ext>
              </a:extLst>
            </p:cNvPr>
            <p:cNvSpPr/>
            <p:nvPr/>
          </p:nvSpPr>
          <p:spPr>
            <a:xfrm>
              <a:off x="10107824" y="3177083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4CF30B-6542-2F44-9E60-FB07F73FF81D}"/>
                </a:ext>
              </a:extLst>
            </p:cNvPr>
            <p:cNvSpPr/>
            <p:nvPr/>
          </p:nvSpPr>
          <p:spPr>
            <a:xfrm>
              <a:off x="7893318" y="4888874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9A4264-118D-B944-B09D-E19D90418363}"/>
                </a:ext>
              </a:extLst>
            </p:cNvPr>
            <p:cNvSpPr/>
            <p:nvPr/>
          </p:nvSpPr>
          <p:spPr>
            <a:xfrm>
              <a:off x="9539629" y="4871419"/>
              <a:ext cx="463827" cy="463826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8EDD5C6-BC8A-9A43-B54F-560D6278E910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7533328" y="2337233"/>
              <a:ext cx="1168064" cy="901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D85490B-46B5-7340-BAFF-982EC19B0515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7533328" y="3702334"/>
              <a:ext cx="591904" cy="11865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F132770-EBFC-3F4E-9E7E-48A34561BA9C}"/>
                </a:ext>
              </a:extLst>
            </p:cNvPr>
            <p:cNvCxnSpPr>
              <a:cxnSpLocks/>
              <a:stCxn id="12" idx="7"/>
              <a:endCxn id="11" idx="3"/>
            </p:cNvCxnSpPr>
            <p:nvPr/>
          </p:nvCxnSpPr>
          <p:spPr>
            <a:xfrm flipV="1">
              <a:off x="8289219" y="3572983"/>
              <a:ext cx="1886531" cy="13838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2D00688-F380-1D49-852D-81942393C8ED}"/>
                </a:ext>
              </a:extLst>
            </p:cNvPr>
            <p:cNvCxnSpPr>
              <a:cxnSpLocks/>
              <a:stCxn id="11" idx="4"/>
              <a:endCxn id="13" idx="0"/>
            </p:cNvCxnSpPr>
            <p:nvPr/>
          </p:nvCxnSpPr>
          <p:spPr>
            <a:xfrm flipH="1">
              <a:off x="9771543" y="3640909"/>
              <a:ext cx="568195" cy="12305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ECE697A-45AE-194D-A9F2-3DAB06721746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640481" y="3108986"/>
            <a:ext cx="2342583" cy="61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F717ECA0-BB52-764D-BB1B-C666436B0C55}"/>
              </a:ext>
            </a:extLst>
          </p:cNvPr>
          <p:cNvCxnSpPr>
            <a:stCxn id="9" idx="1"/>
            <a:endCxn id="10" idx="0"/>
          </p:cNvCxnSpPr>
          <p:nvPr/>
        </p:nvCxnSpPr>
        <p:spPr>
          <a:xfrm rot="16200000" flipH="1" flipV="1">
            <a:off x="7493932" y="1787872"/>
            <a:ext cx="1065262" cy="1235990"/>
          </a:xfrm>
          <a:prstGeom prst="curvedConnector3">
            <a:avLst>
              <a:gd name="adj1" fmla="val -2783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5611DE8A-CC6B-544F-91EF-6261C9F2E1F8}"/>
              </a:ext>
            </a:extLst>
          </p:cNvPr>
          <p:cNvCxnSpPr>
            <a:cxnSpLocks/>
            <a:stCxn id="10" idx="7"/>
            <a:endCxn id="11" idx="1"/>
          </p:cNvCxnSpPr>
          <p:nvPr/>
        </p:nvCxnSpPr>
        <p:spPr>
          <a:xfrm rot="5400000" flipH="1" flipV="1">
            <a:off x="8781060" y="1736495"/>
            <a:ext cx="61425" cy="2478435"/>
          </a:xfrm>
          <a:prstGeom prst="curvedConnector3">
            <a:avLst>
              <a:gd name="adj1" fmla="val 58274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3E56F421-1C78-FC47-818B-606B1C82EB2B}"/>
              </a:ext>
            </a:extLst>
          </p:cNvPr>
          <p:cNvCxnSpPr>
            <a:cxnSpLocks/>
            <a:stCxn id="11" idx="6"/>
            <a:endCxn id="13" idx="6"/>
          </p:cNvCxnSpPr>
          <p:nvPr/>
        </p:nvCxnSpPr>
        <p:spPr>
          <a:xfrm flipH="1">
            <a:off x="9878696" y="3108986"/>
            <a:ext cx="568195" cy="1694336"/>
          </a:xfrm>
          <a:prstGeom prst="curvedConnector3">
            <a:avLst>
              <a:gd name="adj1" fmla="val -4023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791B3784-B4F5-ED4B-A562-98B731D8FC6A}"/>
              </a:ext>
            </a:extLst>
          </p:cNvPr>
          <p:cNvCxnSpPr>
            <a:cxnSpLocks/>
            <a:stCxn id="13" idx="6"/>
            <a:endCxn id="11" idx="6"/>
          </p:cNvCxnSpPr>
          <p:nvPr/>
        </p:nvCxnSpPr>
        <p:spPr>
          <a:xfrm flipV="1">
            <a:off x="9878696" y="3108986"/>
            <a:ext cx="568195" cy="1694336"/>
          </a:xfrm>
          <a:prstGeom prst="curvedConnector3">
            <a:avLst>
              <a:gd name="adj1" fmla="val 1122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963811BE-46DC-F44C-95D5-AA020F48D1CA}"/>
              </a:ext>
            </a:extLst>
          </p:cNvPr>
          <p:cNvCxnSpPr>
            <a:cxnSpLocks/>
            <a:stCxn id="11" idx="1"/>
            <a:endCxn id="10" idx="7"/>
          </p:cNvCxnSpPr>
          <p:nvPr/>
        </p:nvCxnSpPr>
        <p:spPr>
          <a:xfrm rot="16200000" flipH="1" flipV="1">
            <a:off x="8781060" y="1736493"/>
            <a:ext cx="61425" cy="2478435"/>
          </a:xfrm>
          <a:prstGeom prst="curvedConnector3">
            <a:avLst>
              <a:gd name="adj1" fmla="val -13755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4FC6E0D7-F19B-1346-968C-3D88B4BDAA88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rot="16200000" flipH="1">
            <a:off x="6763380" y="3815598"/>
            <a:ext cx="1486379" cy="523978"/>
          </a:xfrm>
          <a:prstGeom prst="curved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AFAE4180-5995-9844-B377-F38B98C83EA1}"/>
              </a:ext>
            </a:extLst>
          </p:cNvPr>
          <p:cNvCxnSpPr>
            <a:cxnSpLocks/>
            <a:stCxn id="12" idx="3"/>
            <a:endCxn id="10" idx="2"/>
          </p:cNvCxnSpPr>
          <p:nvPr/>
        </p:nvCxnSpPr>
        <p:spPr>
          <a:xfrm rot="5400000" flipH="1">
            <a:off x="6599392" y="3747673"/>
            <a:ext cx="1814353" cy="659830"/>
          </a:xfrm>
          <a:prstGeom prst="curvedConnector4">
            <a:avLst>
              <a:gd name="adj1" fmla="val -6436"/>
              <a:gd name="adj2" fmla="val 1346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>
            <a:extLst>
              <a:ext uri="{FF2B5EF4-FFF2-40B4-BE49-F238E27FC236}">
                <a16:creationId xmlns:a16="http://schemas.microsoft.com/office/drawing/2014/main" id="{547B3719-56CC-3C4E-B10F-BFEECBB67903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rot="5400000" flipH="1" flipV="1">
            <a:off x="7377975" y="1739841"/>
            <a:ext cx="1133188" cy="1399978"/>
          </a:xfrm>
          <a:prstGeom prst="curvedConnector3">
            <a:avLst>
              <a:gd name="adj1" fmla="val 12616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4368A3-C869-3D4D-80BA-00619F51BC94}"/>
              </a:ext>
            </a:extLst>
          </p:cNvPr>
          <p:cNvSpPr txBox="1"/>
          <p:nvPr/>
        </p:nvSpPr>
        <p:spPr>
          <a:xfrm>
            <a:off x="6110260" y="5599386"/>
            <a:ext cx="88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Order: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D82442-0440-714A-B5DB-510C65E2C0FD}"/>
              </a:ext>
            </a:extLst>
          </p:cNvPr>
          <p:cNvSpPr/>
          <p:nvPr/>
        </p:nvSpPr>
        <p:spPr>
          <a:xfrm>
            <a:off x="9842520" y="5636811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6B1F6B-FB65-864C-9413-0AA8B51E41FA}"/>
              </a:ext>
            </a:extLst>
          </p:cNvPr>
          <p:cNvSpPr/>
          <p:nvPr/>
        </p:nvSpPr>
        <p:spPr>
          <a:xfrm>
            <a:off x="8939998" y="5636811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126828-8980-9A46-85DF-67E24AE71428}"/>
              </a:ext>
            </a:extLst>
          </p:cNvPr>
          <p:cNvCxnSpPr/>
          <p:nvPr/>
        </p:nvCxnSpPr>
        <p:spPr>
          <a:xfrm>
            <a:off x="9375887" y="5819373"/>
            <a:ext cx="395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CBDD182-94ED-C744-8895-BABC490B8AF3}"/>
              </a:ext>
            </a:extLst>
          </p:cNvPr>
          <p:cNvSpPr/>
          <p:nvPr/>
        </p:nvSpPr>
        <p:spPr>
          <a:xfrm>
            <a:off x="8065040" y="5636811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B7B5A1-99FB-2C47-901C-CAE69FC1487A}"/>
              </a:ext>
            </a:extLst>
          </p:cNvPr>
          <p:cNvCxnSpPr/>
          <p:nvPr/>
        </p:nvCxnSpPr>
        <p:spPr>
          <a:xfrm>
            <a:off x="8500929" y="5819373"/>
            <a:ext cx="395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38A6FA2-EBCB-2540-AF88-6C9213DD00BE}"/>
              </a:ext>
            </a:extLst>
          </p:cNvPr>
          <p:cNvSpPr/>
          <p:nvPr/>
        </p:nvSpPr>
        <p:spPr>
          <a:xfrm>
            <a:off x="7190082" y="5636811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EF7340-18D2-2143-B5D3-1E5FF320ADFE}"/>
              </a:ext>
            </a:extLst>
          </p:cNvPr>
          <p:cNvCxnSpPr/>
          <p:nvPr/>
        </p:nvCxnSpPr>
        <p:spPr>
          <a:xfrm>
            <a:off x="7625971" y="5819373"/>
            <a:ext cx="395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1F82F0C-5494-8D47-A687-E39AD27E5A04}"/>
              </a:ext>
            </a:extLst>
          </p:cNvPr>
          <p:cNvSpPr/>
          <p:nvPr/>
        </p:nvSpPr>
        <p:spPr>
          <a:xfrm>
            <a:off x="10745042" y="5646545"/>
            <a:ext cx="365760" cy="36512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D9FEB0-83A1-FC4B-808F-11FD6030FE32}"/>
              </a:ext>
            </a:extLst>
          </p:cNvPr>
          <p:cNvCxnSpPr/>
          <p:nvPr/>
        </p:nvCxnSpPr>
        <p:spPr>
          <a:xfrm>
            <a:off x="10278409" y="5829107"/>
            <a:ext cx="3959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1298272-3A15-F34E-9B95-CEA531B5B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692" y="1690688"/>
            <a:ext cx="4543670" cy="3779508"/>
          </a:xfrm>
        </p:spPr>
      </p:pic>
    </p:spTree>
    <p:extLst>
      <p:ext uri="{BB962C8B-B14F-4D97-AF65-F5344CB8AC3E}">
        <p14:creationId xmlns:p14="http://schemas.microsoft.com/office/powerpoint/2010/main" val="2945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7" grpId="0" animBg="1"/>
      <p:bldP spid="39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F0D9B-9CAB-4B4E-97AB-EF00BC90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Kahn’s Algorithm</a:t>
            </a:r>
          </a:p>
        </p:txBody>
      </p:sp>
      <p:pic>
        <p:nvPicPr>
          <p:cNvPr id="8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0A664A66-000E-214A-9D80-0DDF9FC7C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7919" y="643466"/>
            <a:ext cx="6119493" cy="556873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12933-3844-6745-A126-A8F774D5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6834-1F2C-AD4D-B6F0-B9FCF56F0D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2BD6451A-4B29-EF42-85F9-1D42F19436C4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10/20/21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C6040-6782-574E-B19D-3008DE52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36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A91AC-9A13-B246-ADEC-8E395F1F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Single-Source Shortest Paths (SSSP)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8529D-C2CC-234A-B15A-7A01C7191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3297"/>
                <a:ext cx="4619621" cy="3843666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Assume some graph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= 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000" dirty="0"/>
                  <a:t>and source vertex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We want the shortest path from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any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.</a:t>
                </a:r>
                <a:endParaRPr lang="en-US" sz="1600" dirty="0"/>
              </a:p>
              <a:p>
                <a:r>
                  <a:rPr lang="en-US" sz="2000" dirty="0"/>
                  <a:t>SSSP algorithms:</a:t>
                </a:r>
              </a:p>
              <a:p>
                <a:pPr lvl="1"/>
                <a:r>
                  <a:rPr lang="en-US" sz="2000" dirty="0"/>
                  <a:t>Bellman-Ford</a:t>
                </a:r>
              </a:p>
              <a:p>
                <a:pPr lvl="1"/>
                <a:r>
                  <a:rPr lang="en-US" sz="2000" dirty="0"/>
                  <a:t>Dijkstra’s</a:t>
                </a:r>
              </a:p>
              <a:p>
                <a:pPr lvl="2"/>
                <a:r>
                  <a:rPr lang="en-US" dirty="0"/>
                  <a:t>We will focus on Dijkstra’s algorithm.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E8529D-C2CC-234A-B15A-7A01C7191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3297"/>
                <a:ext cx="4619621" cy="3843666"/>
              </a:xfrm>
              <a:blipFill>
                <a:blip r:embed="rId3"/>
                <a:stretch>
                  <a:fillRect l="-1374" t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6EA51-BA5D-0141-AD87-5D38726B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 smtClean="0"/>
              <a:pPr>
                <a:spcAft>
                  <a:spcPts val="600"/>
                </a:spcAft>
              </a:pPr>
              <a:t>10/20/21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61EDD4-EC95-A94E-9C9A-212CB57EB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64522-E46C-4643-A0DA-CB4E3967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9FE3-1121-3B42-870B-9BDD4281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6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31A27C4-D3CC-0340-9C6E-DECCFFB31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5" r="-1" b="1731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8" name="Freeform: Shape 1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4D06E-090A-BC4B-819C-D5A70DB6B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Network Routing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5562D58-2470-4E91-8FA0-577D39A81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800" dirty="0"/>
              <a:t>The Internet (originally called ARPAnet) is a graph.</a:t>
            </a:r>
          </a:p>
          <a:p>
            <a:pPr lvl="1"/>
            <a:r>
              <a:rPr lang="en-US" sz="1400" dirty="0"/>
              <a:t>The nodes are computers (one reason that we call computers nodes).</a:t>
            </a:r>
          </a:p>
          <a:p>
            <a:pPr lvl="1"/>
            <a:r>
              <a:rPr lang="en-US" sz="1400" dirty="0"/>
              <a:t>The edges are the connections.</a:t>
            </a:r>
          </a:p>
          <a:p>
            <a:r>
              <a:rPr lang="en-US" sz="1800" dirty="0"/>
              <a:t>Routers are nodes </a:t>
            </a:r>
            <a:r>
              <a:rPr lang="en-US" sz="1800"/>
              <a:t>with many </a:t>
            </a:r>
            <a:r>
              <a:rPr lang="en-US" sz="1800" dirty="0"/>
              <a:t>edges.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03255-D007-C24F-B283-D1DB2225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9024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BD6451A-4B29-EF42-85F9-1D42F19436C4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10/20/21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AEF11-9044-EF43-A708-00CF6BCE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D0C83-CCC3-DB45-A416-79E794AF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73DB5F-DB13-7D4A-B394-5589D468A2E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05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7" name="Picture 6" descr="Diagram, shape&#10;&#10;Description automatically generated">
            <a:extLst>
              <a:ext uri="{FF2B5EF4-FFF2-40B4-BE49-F238E27FC236}">
                <a16:creationId xmlns:a16="http://schemas.microsoft.com/office/drawing/2014/main" id="{38AB5578-2D60-6842-8F13-CFE89357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 smtClean="0"/>
              <a:pPr>
                <a:spcAft>
                  <a:spcPts val="600"/>
                </a:spcAft>
              </a:pPr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4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C3E142E-776A-994C-B1E2-DB99E411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 smtClean="0"/>
              <a:pPr>
                <a:spcAft>
                  <a:spcPts val="600"/>
                </a:spcAft>
              </a:pPr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0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13CAC14-AD1A-054F-8977-A9FFBC7D1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 smtClean="0"/>
              <a:pPr>
                <a:spcAft>
                  <a:spcPts val="600"/>
                </a:spcAft>
              </a:pPr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2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ED521F3-AF10-CB47-AB60-18028BA00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 smtClean="0"/>
              <a:pPr>
                <a:spcAft>
                  <a:spcPts val="600"/>
                </a:spcAft>
              </a:pPr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15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9" name="Picture 8" descr="Diagram, shape&#10;&#10;Description automatically generated">
            <a:extLst>
              <a:ext uri="{FF2B5EF4-FFF2-40B4-BE49-F238E27FC236}">
                <a16:creationId xmlns:a16="http://schemas.microsoft.com/office/drawing/2014/main" id="{6A65B46B-525C-EF4A-8E2E-88EBA466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 smtClean="0"/>
              <a:pPr>
                <a:spcAft>
                  <a:spcPts val="600"/>
                </a:spcAft>
              </a:pPr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13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5EF88-F55E-2B42-9FC4-EEA7F274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Dijkstra’s Algorithm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26A5F8FD-7EE6-1E43-8C83-E2464933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42" y="2365285"/>
            <a:ext cx="4400845" cy="3938756"/>
          </a:xfrm>
          <a:prstGeom prst="rect">
            <a:avLst/>
          </a:prstGeom>
        </p:spPr>
      </p:pic>
      <p:pic>
        <p:nvPicPr>
          <p:cNvPr id="7" name="Picture 6" descr="Diagram, shape&#10;&#10;Description automatically generated">
            <a:extLst>
              <a:ext uri="{FF2B5EF4-FFF2-40B4-BE49-F238E27FC236}">
                <a16:creationId xmlns:a16="http://schemas.microsoft.com/office/drawing/2014/main" id="{9937735D-55E5-FD49-B53A-18B213EA2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30" y="2365285"/>
            <a:ext cx="5750011" cy="393875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F0BDF-397C-6E40-819C-2FD03052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 smtClean="0"/>
              <a:pPr>
                <a:spcAft>
                  <a:spcPts val="600"/>
                </a:spcAft>
              </a:pPr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02B4-EAFC-6F4A-9470-4DA927AE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CFD-EFA5-2F4B-BFB3-9DAEC048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29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1B92B-6FCB-2C4B-9618-7C8BDAA9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4F1B-86E5-D545-8E11-79914B1F0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6388" cy="4351338"/>
          </a:xfrm>
        </p:spPr>
        <p:txBody>
          <a:bodyPr/>
          <a:lstStyle/>
          <a:p>
            <a:r>
              <a:rPr lang="en-US" dirty="0"/>
              <a:t>A path in an undirected or directed graph that visits each </a:t>
            </a:r>
            <a:r>
              <a:rPr lang="en-US" i="1" dirty="0"/>
              <a:t>vertex</a:t>
            </a:r>
            <a:r>
              <a:rPr lang="en-US" dirty="0"/>
              <a:t> exactly once.</a:t>
            </a:r>
          </a:p>
          <a:p>
            <a:pPr lvl="1"/>
            <a:r>
              <a:rPr lang="en-US" dirty="0"/>
              <a:t>Must start from an origin vertex and end up back at the origin.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9903E-0213-9441-ABA7-16E0BA48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05AFE-6D2F-9C43-B4B1-107B9927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BC9B-A097-1B47-9A4B-1076D209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46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0B5CC5-19F3-C441-A0F8-64C9AE121567}"/>
              </a:ext>
            </a:extLst>
          </p:cNvPr>
          <p:cNvSpPr/>
          <p:nvPr/>
        </p:nvSpPr>
        <p:spPr>
          <a:xfrm>
            <a:off x="9205359" y="1761903"/>
            <a:ext cx="424125" cy="426664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0EFEBE-D118-C843-ABDA-96D180633728}"/>
              </a:ext>
            </a:extLst>
          </p:cNvPr>
          <p:cNvSpPr/>
          <p:nvPr/>
        </p:nvSpPr>
        <p:spPr>
          <a:xfrm>
            <a:off x="7794810" y="2686447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CDA559-ABBB-C348-B955-9B6229139732}"/>
              </a:ext>
            </a:extLst>
          </p:cNvPr>
          <p:cNvSpPr/>
          <p:nvPr/>
        </p:nvSpPr>
        <p:spPr>
          <a:xfrm>
            <a:off x="10518383" y="2686447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5D391-9D85-2F48-BA75-F023E8FA7438}"/>
              </a:ext>
            </a:extLst>
          </p:cNvPr>
          <p:cNvSpPr/>
          <p:nvPr/>
        </p:nvSpPr>
        <p:spPr>
          <a:xfrm>
            <a:off x="10518382" y="4060778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A36CAE-8541-5946-8F9F-F2A3C2F61AC2}"/>
              </a:ext>
            </a:extLst>
          </p:cNvPr>
          <p:cNvSpPr/>
          <p:nvPr/>
        </p:nvSpPr>
        <p:spPr>
          <a:xfrm>
            <a:off x="9232254" y="4995232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C53FE-B1A5-074E-B91D-BBFA90739852}"/>
              </a:ext>
            </a:extLst>
          </p:cNvPr>
          <p:cNvSpPr/>
          <p:nvPr/>
        </p:nvSpPr>
        <p:spPr>
          <a:xfrm>
            <a:off x="7790328" y="4060778"/>
            <a:ext cx="424125" cy="4266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14778F-09D5-1843-8BC4-BCB0A34E2041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8218935" y="2899779"/>
            <a:ext cx="229944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317C87-A4EB-0844-B4D4-DE58D2C9ACF7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8156823" y="3050628"/>
            <a:ext cx="2423671" cy="10726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9CE9AD-F118-6440-900E-5EF2402344DC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>
            <a:off x="8214453" y="4274110"/>
            <a:ext cx="230392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D2F744-0602-C94F-9A17-03B9AA576153}"/>
              </a:ext>
            </a:extLst>
          </p:cNvPr>
          <p:cNvCxnSpPr>
            <a:cxnSpLocks/>
            <a:stCxn id="15" idx="5"/>
            <a:endCxn id="14" idx="2"/>
          </p:cNvCxnSpPr>
          <p:nvPr/>
        </p:nvCxnSpPr>
        <p:spPr>
          <a:xfrm>
            <a:off x="8152341" y="4424959"/>
            <a:ext cx="1079913" cy="78360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B0BB36-9F37-704B-B107-C8B1A6184762}"/>
              </a:ext>
            </a:extLst>
          </p:cNvPr>
          <p:cNvCxnSpPr>
            <a:cxnSpLocks/>
            <a:stCxn id="14" idx="6"/>
            <a:endCxn id="13" idx="4"/>
          </p:cNvCxnSpPr>
          <p:nvPr/>
        </p:nvCxnSpPr>
        <p:spPr>
          <a:xfrm flipV="1">
            <a:off x="9656379" y="4487442"/>
            <a:ext cx="1074066" cy="7211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D13504-1D12-A440-88DD-28FFBED05950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 flipH="1">
            <a:off x="10730445" y="3113111"/>
            <a:ext cx="1" cy="9476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6C98F13-6B38-C44C-9387-3E1591AECA7E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9567372" y="2126084"/>
            <a:ext cx="1013122" cy="199717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CA2B43-3EB3-5F49-ABBF-945C5E994BAA}"/>
              </a:ext>
            </a:extLst>
          </p:cNvPr>
          <p:cNvCxnSpPr>
            <a:cxnSpLocks/>
            <a:stCxn id="7" idx="3"/>
            <a:endCxn id="11" idx="7"/>
          </p:cNvCxnSpPr>
          <p:nvPr/>
        </p:nvCxnSpPr>
        <p:spPr>
          <a:xfrm flipH="1">
            <a:off x="8156823" y="2126084"/>
            <a:ext cx="1110648" cy="62284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F457693-8CD2-2C4E-AF6D-3739444504AE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 flipH="1">
            <a:off x="9444317" y="3050628"/>
            <a:ext cx="1136178" cy="19446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844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8C82-C670-0E4E-957C-7CBA4F2C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2DF56-C86F-564D-BE0E-7DB588CDA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A path in an undirected or directed graph that visits each </a:t>
            </a:r>
            <a:r>
              <a:rPr lang="en-US" i="1" dirty="0"/>
              <a:t>edge</a:t>
            </a:r>
            <a:r>
              <a:rPr lang="en-US" dirty="0"/>
              <a:t> exactly once.</a:t>
            </a:r>
          </a:p>
          <a:p>
            <a:pPr lvl="1"/>
            <a:r>
              <a:rPr lang="en-US" dirty="0"/>
              <a:t>Must start from an origin vertex and end up back at the origin.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119D-644D-D445-B8A6-9EDB4786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01214-F113-7741-981F-AE5E1CD7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1EDF1-A01F-9B4C-8C10-E933900C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47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29CDA8-C72A-F544-AEBE-D3D25C828A10}"/>
              </a:ext>
            </a:extLst>
          </p:cNvPr>
          <p:cNvSpPr/>
          <p:nvPr/>
        </p:nvSpPr>
        <p:spPr>
          <a:xfrm>
            <a:off x="8153400" y="2780110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CF5F9D-5BEC-1C48-B846-2A4D14A07D1F}"/>
              </a:ext>
            </a:extLst>
          </p:cNvPr>
          <p:cNvSpPr/>
          <p:nvPr/>
        </p:nvSpPr>
        <p:spPr>
          <a:xfrm>
            <a:off x="9138666" y="1690688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FF6548-768E-7147-8FC0-C25A837EB49C}"/>
              </a:ext>
            </a:extLst>
          </p:cNvPr>
          <p:cNvSpPr/>
          <p:nvPr/>
        </p:nvSpPr>
        <p:spPr>
          <a:xfrm>
            <a:off x="8153400" y="4607427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0FD973-77B8-9248-90B0-314E92707CC2}"/>
              </a:ext>
            </a:extLst>
          </p:cNvPr>
          <p:cNvSpPr/>
          <p:nvPr/>
        </p:nvSpPr>
        <p:spPr>
          <a:xfrm>
            <a:off x="10123935" y="4607427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A02D28-B1C3-9A4F-AFCB-EB5577A46566}"/>
              </a:ext>
            </a:extLst>
          </p:cNvPr>
          <p:cNvSpPr/>
          <p:nvPr/>
        </p:nvSpPr>
        <p:spPr>
          <a:xfrm>
            <a:off x="10123935" y="2778629"/>
            <a:ext cx="424125" cy="4266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771113-0904-744E-86B5-3DD8C922DF44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 flipH="1">
            <a:off x="8365463" y="2054869"/>
            <a:ext cx="835315" cy="7252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65015F-9CD9-B04F-BF23-D39C9D4AFCA6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8365463" y="3206774"/>
            <a:ext cx="0" cy="1400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5C1EE2-21A9-3B4A-81DD-18A47AB1AB4F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10335998" y="3205293"/>
            <a:ext cx="0" cy="14021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C13AEB-88B1-264B-A70F-5F758C3312F2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8577525" y="4820759"/>
            <a:ext cx="15464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AA99CF-8480-4C49-98D5-DB950817F682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500679" y="2054869"/>
            <a:ext cx="835319" cy="723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54F302-C78F-FF4C-AE1D-AB04C1F106B3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8515413" y="3144291"/>
            <a:ext cx="1670634" cy="15256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878769-3132-F847-BCA2-2B8F73CB0A9A}"/>
              </a:ext>
            </a:extLst>
          </p:cNvPr>
          <p:cNvCxnSpPr>
            <a:cxnSpLocks/>
            <a:stCxn id="11" idx="3"/>
            <a:endCxn id="9" idx="7"/>
          </p:cNvCxnSpPr>
          <p:nvPr/>
        </p:nvCxnSpPr>
        <p:spPr>
          <a:xfrm flipH="1">
            <a:off x="8515413" y="3142810"/>
            <a:ext cx="1670634" cy="15271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C2CF51-C3CD-D847-8822-B131D2C65A56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8577525" y="2991961"/>
            <a:ext cx="1546410" cy="14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4C1D9FB-E182-3C48-8BEA-DF16A8FCC116}"/>
              </a:ext>
            </a:extLst>
          </p:cNvPr>
          <p:cNvCxnSpPr>
            <a:cxnSpLocks/>
          </p:cNvCxnSpPr>
          <p:nvPr/>
        </p:nvCxnSpPr>
        <p:spPr>
          <a:xfrm flipV="1">
            <a:off x="10749766" y="2627780"/>
            <a:ext cx="0" cy="219298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317908A4-2CEA-744B-BBD8-55DA8F3DED7B}"/>
              </a:ext>
            </a:extLst>
          </p:cNvPr>
          <p:cNvSpPr/>
          <p:nvPr/>
        </p:nvSpPr>
        <p:spPr>
          <a:xfrm>
            <a:off x="10669936" y="4746874"/>
            <a:ext cx="147915" cy="1477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A88118B-C20B-A248-B50A-73244F78CCC5}"/>
              </a:ext>
            </a:extLst>
          </p:cNvPr>
          <p:cNvCxnSpPr>
            <a:cxnSpLocks/>
          </p:cNvCxnSpPr>
          <p:nvPr/>
        </p:nvCxnSpPr>
        <p:spPr>
          <a:xfrm flipH="1" flipV="1">
            <a:off x="9396764" y="1421111"/>
            <a:ext cx="1353002" cy="121456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CE4F0B8-A967-B741-B483-190DA39EC88C}"/>
              </a:ext>
            </a:extLst>
          </p:cNvPr>
          <p:cNvCxnSpPr>
            <a:cxnSpLocks/>
          </p:cNvCxnSpPr>
          <p:nvPr/>
        </p:nvCxnSpPr>
        <p:spPr>
          <a:xfrm flipV="1">
            <a:off x="7947210" y="1421112"/>
            <a:ext cx="1449554" cy="136393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BFA63BC-8924-6444-AAE2-BE51AFD3855F}"/>
              </a:ext>
            </a:extLst>
          </p:cNvPr>
          <p:cNvCxnSpPr>
            <a:cxnSpLocks/>
          </p:cNvCxnSpPr>
          <p:nvPr/>
        </p:nvCxnSpPr>
        <p:spPr>
          <a:xfrm>
            <a:off x="7947209" y="2764208"/>
            <a:ext cx="0" cy="249778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9E0C897-3762-F74C-8983-EDC6E4519D22}"/>
              </a:ext>
            </a:extLst>
          </p:cNvPr>
          <p:cNvCxnSpPr>
            <a:cxnSpLocks/>
          </p:cNvCxnSpPr>
          <p:nvPr/>
        </p:nvCxnSpPr>
        <p:spPr>
          <a:xfrm>
            <a:off x="7947208" y="5261994"/>
            <a:ext cx="2388786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FF25B22-B19F-3B4B-8A37-302875BB0F73}"/>
              </a:ext>
            </a:extLst>
          </p:cNvPr>
          <p:cNvCxnSpPr>
            <a:cxnSpLocks/>
          </p:cNvCxnSpPr>
          <p:nvPr/>
        </p:nvCxnSpPr>
        <p:spPr>
          <a:xfrm flipH="1" flipV="1">
            <a:off x="8365463" y="3414074"/>
            <a:ext cx="1970532" cy="184792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937D0B1-1330-8541-8AC2-A2D0FFD70306}"/>
              </a:ext>
            </a:extLst>
          </p:cNvPr>
          <p:cNvCxnSpPr>
            <a:cxnSpLocks/>
          </p:cNvCxnSpPr>
          <p:nvPr/>
        </p:nvCxnSpPr>
        <p:spPr>
          <a:xfrm flipH="1">
            <a:off x="8939538" y="3443442"/>
            <a:ext cx="1246510" cy="1149414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870C55-B11D-E148-B4AB-B83582D98460}"/>
              </a:ext>
            </a:extLst>
          </p:cNvPr>
          <p:cNvCxnSpPr>
            <a:cxnSpLocks/>
          </p:cNvCxnSpPr>
          <p:nvPr/>
        </p:nvCxnSpPr>
        <p:spPr>
          <a:xfrm flipH="1">
            <a:off x="8365463" y="3429000"/>
            <a:ext cx="1820584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75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8962-D513-4048-89A4-B3F1E52F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3DA12-40F6-A14E-AA74-375027B2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Graphs pervade computer science.</a:t>
            </a:r>
          </a:p>
          <a:p>
            <a:pPr lvl="1"/>
            <a:r>
              <a:rPr lang="en-US" dirty="0"/>
              <a:t>Shortest path finding</a:t>
            </a:r>
          </a:p>
          <a:p>
            <a:pPr lvl="1"/>
            <a:r>
              <a:rPr lang="en-US" dirty="0"/>
              <a:t>Graph coloring</a:t>
            </a:r>
          </a:p>
          <a:p>
            <a:pPr lvl="1"/>
            <a:r>
              <a:rPr lang="en-US" dirty="0"/>
              <a:t>Network flow</a:t>
            </a:r>
          </a:p>
          <a:p>
            <a:pPr lvl="1"/>
            <a:r>
              <a:rPr lang="en-US" dirty="0"/>
              <a:t>Dependency ordering</a:t>
            </a:r>
          </a:p>
          <a:p>
            <a:pPr lvl="1"/>
            <a:r>
              <a:rPr lang="en-US" dirty="0"/>
              <a:t>… and so much more!</a:t>
            </a:r>
          </a:p>
          <a:p>
            <a:r>
              <a:rPr lang="en-US" dirty="0"/>
              <a:t>Come in undirected and directed forms.</a:t>
            </a:r>
          </a:p>
          <a:p>
            <a:r>
              <a:rPr lang="en-US" dirty="0"/>
              <a:t>Used generally to indicate relationships between entities.</a:t>
            </a:r>
          </a:p>
          <a:p>
            <a:r>
              <a:rPr lang="en-US" dirty="0"/>
              <a:t>Can be represented using either an adjacency matrix or using adjacency lists.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E11C8-61B2-474C-8448-568D73ED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67E3A-F50F-114E-9684-D36A5503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7DB88-C3B0-BD42-85A7-9E279DC2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6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FFD2-5037-E049-A8BA-AEE16C1F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Networks</a:t>
            </a:r>
          </a:p>
        </p:txBody>
      </p:sp>
      <p:pic>
        <p:nvPicPr>
          <p:cNvPr id="8" name="Content Placeholder 7" descr="Background pattern&#10;&#10;Description automatically generated">
            <a:extLst>
              <a:ext uri="{FF2B5EF4-FFF2-40B4-BE49-F238E27FC236}">
                <a16:creationId xmlns:a16="http://schemas.microsoft.com/office/drawing/2014/main" id="{3D1E75B5-7114-EE40-BCDF-30F7AFBCA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94554-86D1-A046-9E7C-6FF713E9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CDEEC-BF6E-6243-81BC-FD482CD4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C4B9E-15DB-9444-AB6A-DBBA63E1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1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8AD-A7B4-034B-9B6F-59AD4887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of Thrones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6944A7B-B0DB-3F4E-95E0-E4FC08D6F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8774" y="1825625"/>
            <a:ext cx="4914452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87085-A2D6-1E4E-9AE6-CA9DA446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6451A-4B29-EF42-85F9-1D42F19436C4}" type="datetime1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0043C-9673-3745-8870-6555611C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D9EC4-3484-4946-99DD-60D2006A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3DB5F-DB13-7D4A-B394-5589D468A2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78940-887E-D043-AAFA-1A591DA8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34074-D3F4-9048-B601-4D7C41970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8384" y="640081"/>
                <a:ext cx="6024654" cy="52578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We formally define a graph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as follows: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 graph is defined by its </a:t>
                </a:r>
                <a:r>
                  <a:rPr lang="en-US" sz="2000" i="1" dirty="0"/>
                  <a:t>vertices </a:t>
                </a:r>
                <a:r>
                  <a:rPr lang="en-US" sz="2000" dirty="0"/>
                  <a:t>and </a:t>
                </a:r>
                <a:r>
                  <a:rPr lang="en-US" sz="2000" i="1" dirty="0"/>
                  <a:t>edges</a:t>
                </a:r>
                <a:r>
                  <a:rPr lang="en-US" sz="2000" dirty="0"/>
                  <a:t>.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is the set of vertices.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/>
                  <a:t> is the set of edges.</a:t>
                </a:r>
              </a:p>
              <a:p>
                <a:pPr lvl="1"/>
                <a:r>
                  <a:rPr lang="en-US" sz="2000" dirty="0"/>
                  <a:t>Each edge is a tuple of vertices.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&gt;,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&gt;,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34074-D3F4-9048-B601-4D7C41970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8384" y="640081"/>
                <a:ext cx="6024654" cy="5257800"/>
              </a:xfrm>
              <a:blipFill>
                <a:blip r:embed="rId2"/>
                <a:stretch>
                  <a:fillRect l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4C3A8-72BC-D64D-B111-CE1109FBA3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10/20/21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C397A-A7C2-BF4C-B7DB-472F4DD4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1B74B-D4B4-2648-9A9B-1F0E8500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etwork connection abstract against a white background">
            <a:extLst>
              <a:ext uri="{FF2B5EF4-FFF2-40B4-BE49-F238E27FC236}">
                <a16:creationId xmlns:a16="http://schemas.microsoft.com/office/drawing/2014/main" id="{B3376CDA-4D01-4143-80A4-4A6F921BDC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CD39B-D014-2241-B964-DA70B2D4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Directed and Undirected Graphs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D8BC5-BD38-2940-A775-1C06F7006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5379" y="1065862"/>
                <a:ext cx="5744685" cy="472627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</a:rPr>
                  <a:t>Edges may have a direction,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, and we call that a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directed</a:t>
                </a:r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graph</a:t>
                </a:r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Edges may have no direction (or both directions),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, and we call that an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undirected</a:t>
                </a:r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graph</a:t>
                </a:r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The edges may have </a:t>
                </a:r>
                <a:r>
                  <a:rPr lang="en-US" sz="2000" i="1" dirty="0">
                    <a:solidFill>
                      <a:srgbClr val="FFFFFF"/>
                    </a:solidFill>
                  </a:rPr>
                  <a:t>weights</a:t>
                </a:r>
                <a:r>
                  <a:rPr lang="en-US" sz="2000" dirty="0">
                    <a:solidFill>
                      <a:srgbClr val="FFFFFF"/>
                    </a:solidFill>
                  </a:rPr>
                  <a:t>, which represent capacity, strength, or cost.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D8BC5-BD38-2940-A775-1C06F7006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5379" y="1065862"/>
                <a:ext cx="5744685" cy="4726276"/>
              </a:xfrm>
              <a:blipFill>
                <a:blip r:embed="rId3"/>
                <a:stretch>
                  <a:fillRect l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FBE84-AD58-1541-BDBD-58FB4F0A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347403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2BD6451A-4B29-EF42-85F9-1D42F19436C4}" type="datetime1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10/20/21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5E65B-7234-C34A-AF37-7829A51F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2D2D1-308A-1E4A-BEDD-4FF77957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36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18013-621F-B749-9225-831E1A7B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 dirty="0"/>
              <a:t>Representing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34EA3-8BAC-EB44-A3DD-F27B174A9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1248" y="2894530"/>
                <a:ext cx="4887685" cy="3209544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000" dirty="0"/>
                  <a:t>Adjacency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</a:t>
                </a:r>
              </a:p>
              <a:p>
                <a:pPr lvl="1"/>
                <a:r>
                  <a:rPr lang="en-US" sz="2000" dirty="0"/>
                  <a:t>Binary: edges present or absent</a:t>
                </a:r>
              </a:p>
              <a:p>
                <a:pPr lvl="1"/>
                <a:r>
                  <a:rPr lang="en-US" sz="2000" dirty="0"/>
                  <a:t>Weighted: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Adjacency List</a:t>
                </a:r>
              </a:p>
              <a:p>
                <a:pPr lvl="1"/>
                <a:r>
                  <a:rPr lang="en-US" sz="2000" dirty="0"/>
                  <a:t>Column array for nodes</a:t>
                </a:r>
              </a:p>
              <a:p>
                <a:pPr lvl="1"/>
                <a:r>
                  <a:rPr lang="en-US" sz="2000" dirty="0"/>
                  <a:t>Linked list of edges from each node</a:t>
                </a:r>
              </a:p>
              <a:p>
                <a:pPr lvl="1"/>
                <a:r>
                  <a:rPr lang="en-US" sz="2000" dirty="0"/>
                  <a:t>May contain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34EA3-8BAC-EB44-A3DD-F27B174A9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1248" y="2894530"/>
                <a:ext cx="4887685" cy="3209544"/>
              </a:xfrm>
              <a:blipFill>
                <a:blip r:embed="rId2"/>
                <a:stretch>
                  <a:fillRect l="-1036" t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ample graph">
            <a:extLst>
              <a:ext uri="{FF2B5EF4-FFF2-40B4-BE49-F238E27FC236}">
                <a16:creationId xmlns:a16="http://schemas.microsoft.com/office/drawing/2014/main" id="{6DA5A37C-6B9A-8544-A92A-D21BF8843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r="7114" b="-2"/>
          <a:stretch/>
        </p:blipFill>
        <p:spPr bwMode="auto">
          <a:xfrm>
            <a:off x="6749145" y="573678"/>
            <a:ext cx="5103206" cy="57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FC1E6-8292-A04B-923B-8F92F37B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D6451A-4B29-EF42-85F9-1D42F19436C4}" type="datetime1">
              <a:rPr lang="en-US" smtClean="0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10/20/21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AA361-7628-C448-9550-084CE58C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D18A-7D9A-CD48-9361-79D1E5CA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73DB5F-DB13-7D4A-B394-5589D468A2E3}" type="slidenum">
              <a:rPr lang="en-US" smtClean="0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6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4973</TotalTime>
  <Words>1636</Words>
  <Application>Microsoft Macintosh PowerPoint</Application>
  <PresentationFormat>Widescreen</PresentationFormat>
  <Paragraphs>499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Tw Cen MT</vt:lpstr>
      <vt:lpstr>Office Theme</vt:lpstr>
      <vt:lpstr>Graphs</vt:lpstr>
      <vt:lpstr>Is this a graph?</vt:lpstr>
      <vt:lpstr>Is this a graph?</vt:lpstr>
      <vt:lpstr>Network Routing</vt:lpstr>
      <vt:lpstr>Social Networks</vt:lpstr>
      <vt:lpstr>Network of Thrones</vt:lpstr>
      <vt:lpstr>A Formal Definition</vt:lpstr>
      <vt:lpstr>Directed and Undirected Graphs</vt:lpstr>
      <vt:lpstr>Representing a graph</vt:lpstr>
      <vt:lpstr>Adjacency Matrix</vt:lpstr>
      <vt:lpstr>A graph in C</vt:lpstr>
      <vt:lpstr>Adjacency List</vt:lpstr>
      <vt:lpstr>Another graph in C</vt:lpstr>
      <vt:lpstr>Basic Graph Algorithms</vt:lpstr>
      <vt:lpstr>Trees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Breadth-First-Search (BFS)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Depth-First-Search (DFS)</vt:lpstr>
      <vt:lpstr>Topological Sort</vt:lpstr>
      <vt:lpstr>Modified DFS to Topologically Sort (Recursive)</vt:lpstr>
      <vt:lpstr>Kahn’s Algorithm</vt:lpstr>
      <vt:lpstr>Single-Source Shortest Paths (SSSP)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Hamiltonian Path</vt:lpstr>
      <vt:lpstr>Eulerian Path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Darrell Long</dc:creator>
  <cp:lastModifiedBy>Eugene Chou</cp:lastModifiedBy>
  <cp:revision>120</cp:revision>
  <dcterms:created xsi:type="dcterms:W3CDTF">2021-03-01T01:28:20Z</dcterms:created>
  <dcterms:modified xsi:type="dcterms:W3CDTF">2021-10-21T05:25:27Z</dcterms:modified>
</cp:coreProperties>
</file>